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9"/>
  </p:notesMasterIdLst>
  <p:sldIdLst>
    <p:sldId id="256" r:id="rId2"/>
    <p:sldId id="296" r:id="rId3"/>
    <p:sldId id="261" r:id="rId4"/>
    <p:sldId id="262" r:id="rId5"/>
    <p:sldId id="264" r:id="rId6"/>
    <p:sldId id="265" r:id="rId7"/>
    <p:sldId id="266" r:id="rId8"/>
    <p:sldId id="269" r:id="rId9"/>
    <p:sldId id="295" r:id="rId10"/>
    <p:sldId id="270" r:id="rId11"/>
    <p:sldId id="289" r:id="rId12"/>
    <p:sldId id="272" r:id="rId13"/>
    <p:sldId id="273" r:id="rId14"/>
    <p:sldId id="274" r:id="rId15"/>
    <p:sldId id="275" r:id="rId16"/>
    <p:sldId id="276" r:id="rId17"/>
    <p:sldId id="299" r:id="rId18"/>
    <p:sldId id="297" r:id="rId19"/>
    <p:sldId id="298" r:id="rId20"/>
    <p:sldId id="300" r:id="rId21"/>
    <p:sldId id="301" r:id="rId22"/>
    <p:sldId id="277" r:id="rId23"/>
    <p:sldId id="278" r:id="rId24"/>
    <p:sldId id="279" r:id="rId25"/>
    <p:sldId id="281" r:id="rId26"/>
    <p:sldId id="283" r:id="rId27"/>
    <p:sldId id="284" r:id="rId28"/>
    <p:sldId id="285" r:id="rId29"/>
    <p:sldId id="287" r:id="rId30"/>
    <p:sldId id="282" r:id="rId31"/>
    <p:sldId id="290" r:id="rId32"/>
    <p:sldId id="288" r:id="rId33"/>
    <p:sldId id="293" r:id="rId34"/>
    <p:sldId id="292" r:id="rId35"/>
    <p:sldId id="302" r:id="rId36"/>
    <p:sldId id="303" r:id="rId37"/>
    <p:sldId id="291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702"/>
    <a:srgbClr val="B92552"/>
    <a:srgbClr val="C79813"/>
    <a:srgbClr val="2949B6"/>
    <a:srgbClr val="AAFF4C"/>
    <a:srgbClr val="F97100"/>
    <a:srgbClr val="F5CE00"/>
    <a:srgbClr val="123EB1"/>
    <a:srgbClr val="00D102"/>
    <a:srgbClr val="D698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57" autoAdjust="0"/>
    <p:restoredTop sz="78308" autoAdjust="0"/>
  </p:normalViewPr>
  <p:slideViewPr>
    <p:cSldViewPr snapToGrid="0" snapToObjects="1">
      <p:cViewPr varScale="1">
        <p:scale>
          <a:sx n="88" d="100"/>
          <a:sy n="88" d="100"/>
        </p:scale>
        <p:origin x="-2400" y="-2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interSettings" Target="printerSettings/printerSettings1.bin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35D44F-7127-FE4C-831C-54F653FF4B96}" type="datetimeFigureOut">
              <a:rPr lang="en-US" smtClean="0"/>
              <a:t>2/11/12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C4214A-F3DA-8B43-9D25-F28C3FED20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3291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ENIAC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3419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Application tier = custom</a:t>
            </a:r>
            <a:r>
              <a:rPr lang="en-US" baseline="0" dirty="0" smtClean="0"/>
              <a:t> code/business logic.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Core tier = batch stuff (Job, Step, </a:t>
            </a:r>
            <a:r>
              <a:rPr lang="en-US" baseline="0" dirty="0" err="1" smtClean="0"/>
              <a:t>etc</a:t>
            </a:r>
            <a:r>
              <a:rPr lang="en-US" baseline="0" dirty="0" smtClean="0"/>
              <a:t>).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Infrastructure = I/O, transactions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7210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ppl_ri_images</a:t>
            </a:r>
            <a:r>
              <a:rPr lang="en-US" dirty="0" smtClean="0"/>
              <a:t>/4019834273/</a:t>
            </a:r>
          </a:p>
          <a:p>
            <a:endParaRPr lang="en-US" dirty="0" smtClean="0"/>
          </a:p>
          <a:p>
            <a:r>
              <a:rPr lang="en-US" dirty="0" smtClean="0"/>
              <a:t>A Job is the definition of a process to be executed from start to finish</a:t>
            </a:r>
            <a:r>
              <a:rPr lang="en-US" baseline="0" dirty="0" smtClean="0"/>
              <a:t> without interruption.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123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judepics</a:t>
            </a:r>
            <a:r>
              <a:rPr lang="en-US" dirty="0" smtClean="0"/>
              <a:t>/2371279935/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817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2058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allthingsmichigan</a:t>
            </a:r>
            <a:r>
              <a:rPr lang="en-US" dirty="0" smtClean="0"/>
              <a:t>/3947671573/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0578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005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00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tanack</a:t>
            </a:r>
            <a:r>
              <a:rPr lang="en-US" dirty="0" smtClean="0"/>
              <a:t>/364573473/sizes/l/in/</a:t>
            </a:r>
            <a:r>
              <a:rPr lang="en-US" dirty="0" err="1" smtClean="0"/>
              <a:t>photostream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2818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Definition</a:t>
            </a:r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Challenges</a:t>
            </a:r>
            <a:r>
              <a:rPr lang="en-US" baseline="0" dirty="0" smtClean="0"/>
              <a:t> of batch processing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131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/photos/gadgetgirl70/2918038830/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620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lastbeats</a:t>
            </a:r>
            <a:r>
              <a:rPr lang="en-US" dirty="0" smtClean="0"/>
              <a:t>/2550737319</a:t>
            </a:r>
            <a:r>
              <a:rPr lang="en-US" dirty="0" smtClean="0"/>
              <a:t>/</a:t>
            </a:r>
          </a:p>
          <a:p>
            <a:endParaRPr lang="en-US" dirty="0" smtClean="0"/>
          </a:p>
          <a:p>
            <a:r>
              <a:rPr lang="en-US" dirty="0" err="1" smtClean="0"/>
              <a:t>Twitter.com</a:t>
            </a:r>
            <a:r>
              <a:rPr lang="en-US" dirty="0" smtClean="0"/>
              <a:t>: 35 million a day</a:t>
            </a:r>
          </a:p>
          <a:p>
            <a:r>
              <a:rPr lang="en-US" dirty="0" smtClean="0"/>
              <a:t>Amazon: 18 million a</a:t>
            </a:r>
            <a:r>
              <a:rPr lang="en-US" baseline="0" dirty="0" smtClean="0"/>
              <a:t> day</a:t>
            </a:r>
          </a:p>
          <a:p>
            <a:r>
              <a:rPr lang="en-US" baseline="0" dirty="0" smtClean="0"/>
              <a:t>CNN: 7 million a day</a:t>
            </a:r>
          </a:p>
          <a:p>
            <a:r>
              <a:rPr lang="en-US" dirty="0" smtClean="0"/>
              <a:t>Source of those numbers is </a:t>
            </a:r>
            <a:r>
              <a:rPr lang="en-US" dirty="0" err="1" smtClean="0"/>
              <a:t>google</a:t>
            </a:r>
            <a:r>
              <a:rPr lang="en-US" dirty="0" smtClean="0"/>
              <a:t> trends for websites: http://</a:t>
            </a:r>
            <a:r>
              <a:rPr lang="en-US" dirty="0" err="1" smtClean="0"/>
              <a:t>trends.google.com</a:t>
            </a:r>
            <a:r>
              <a:rPr lang="en-US" dirty="0" smtClean="0"/>
              <a:t>/</a:t>
            </a:r>
            <a:r>
              <a:rPr lang="en-US" dirty="0" err="1" smtClean="0"/>
              <a:t>websites?q</a:t>
            </a:r>
            <a:r>
              <a:rPr lang="en-US" dirty="0" smtClean="0"/>
              <a:t>=twitter.com%2C+cnn.com%2C+amazon.com&amp;geo=</a:t>
            </a:r>
            <a:r>
              <a:rPr lang="en-US" dirty="0" err="1" smtClean="0"/>
              <a:t>all&amp;date</a:t>
            </a:r>
            <a:r>
              <a:rPr lang="en-US" dirty="0" smtClean="0"/>
              <a:t>=</a:t>
            </a:r>
            <a:r>
              <a:rPr lang="en-US" dirty="0" err="1" smtClean="0"/>
              <a:t>all&amp;sort</a:t>
            </a:r>
            <a:r>
              <a:rPr lang="en-US" dirty="0" smtClean="0"/>
              <a:t>=0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369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005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/photos/jp1958/4204844775/sizes/l/in/</a:t>
            </a:r>
            <a:r>
              <a:rPr lang="en-US" dirty="0" err="1" smtClean="0"/>
              <a:t>photostream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74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Implement a standards based way to implement</a:t>
            </a:r>
            <a:r>
              <a:rPr lang="en-US" baseline="0" dirty="0" smtClean="0"/>
              <a:t> robust batch processes.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009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Reusable components for the following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Chunk based processing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I/O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Declaritive</a:t>
            </a:r>
            <a:endParaRPr lang="en-US" baseline="0" dirty="0" smtClean="0"/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Start/Restart/Skip capabilities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Transaction management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Scalability options including</a:t>
            </a:r>
          </a:p>
          <a:p>
            <a:pPr marL="1085850" lvl="2" indent="-171450">
              <a:buFont typeface="Arial"/>
              <a:buChar char="•"/>
            </a:pPr>
            <a:r>
              <a:rPr lang="en-US" baseline="0" dirty="0" smtClean="0"/>
              <a:t>Multithreaded steps</a:t>
            </a:r>
          </a:p>
          <a:p>
            <a:pPr marL="1085850" lvl="2" indent="-171450">
              <a:buFont typeface="Arial"/>
              <a:buChar char="•"/>
            </a:pPr>
            <a:r>
              <a:rPr lang="en-US" dirty="0" smtClean="0"/>
              <a:t>Parallel steps</a:t>
            </a:r>
          </a:p>
          <a:p>
            <a:pPr marL="1085850" lvl="2" indent="-171450">
              <a:buFont typeface="Arial"/>
              <a:buChar char="•"/>
            </a:pPr>
            <a:r>
              <a:rPr lang="en-US" dirty="0" smtClean="0"/>
              <a:t>Partitioning</a:t>
            </a:r>
          </a:p>
          <a:p>
            <a:pPr marL="1085850" lvl="2" indent="-171450">
              <a:buFont typeface="Arial"/>
              <a:buChar char="•"/>
            </a:pPr>
            <a:r>
              <a:rPr lang="en-US" dirty="0" smtClean="0"/>
              <a:t>Remote Chunking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Web administration interface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00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164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10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99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48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082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84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365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216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944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5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575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5B8D4-F6B4-1643-9CE5-372DD66866C0}" type="datetimeFigureOut">
              <a:rPr lang="en-US" smtClean="0"/>
              <a:t>2/11/12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A13A12-2F3C-8C44-9B74-606993B4E5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027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6257" y="-93579"/>
            <a:ext cx="9219250" cy="704515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17681" y="535310"/>
            <a:ext cx="6226320" cy="933825"/>
          </a:xfrm>
          <a:prstGeom prst="rect">
            <a:avLst/>
          </a:prstGeom>
          <a:solidFill>
            <a:srgbClr val="008000">
              <a:alpha val="77000"/>
            </a:srgbClr>
          </a:solidFill>
          <a:ln>
            <a:noFill/>
          </a:ln>
          <a:effectLst>
            <a:outerShdw blurRad="40000" dist="23000" dir="30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917681" y="524814"/>
            <a:ext cx="59873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chemeClr val="bg1"/>
                </a:solidFill>
                <a:latin typeface="Arial Black"/>
                <a:cs typeface="Arial Black"/>
              </a:rPr>
              <a:t>SPRING BATCH</a:t>
            </a:r>
            <a:endParaRPr lang="en-US" sz="540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76624" y="1500623"/>
            <a:ext cx="4967375" cy="404245"/>
          </a:xfrm>
          <a:prstGeom prst="rect">
            <a:avLst/>
          </a:prstGeom>
          <a:solidFill>
            <a:srgbClr val="008000">
              <a:alpha val="77000"/>
            </a:srgbClr>
          </a:solidFill>
          <a:ln>
            <a:noFill/>
          </a:ln>
          <a:effectLst>
            <a:outerShdw blurRad="40000" dist="23000" dir="30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68510" y="1504048"/>
            <a:ext cx="4601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The What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smtClean="0">
                <a:solidFill>
                  <a:srgbClr val="FFFFFF"/>
                </a:solidFill>
              </a:rPr>
              <a:t>and How of Batch Processing in Java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1423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0807"/>
          <a:stretch/>
        </p:blipFill>
        <p:spPr>
          <a:xfrm>
            <a:off x="0" y="-82840"/>
            <a:ext cx="9387908" cy="7040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055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6728" y="641386"/>
            <a:ext cx="538220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08000"/>
                </a:solidFill>
              </a:rPr>
              <a:t>Challenges in batch processing</a:t>
            </a:r>
            <a:endParaRPr lang="en-US" sz="3200" b="1" dirty="0">
              <a:solidFill>
                <a:srgbClr val="008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0522" y="1789854"/>
            <a:ext cx="231345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Scalability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890522" y="2410621"/>
            <a:ext cx="426270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Availability/Reliability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890522" y="3066548"/>
            <a:ext cx="198002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Security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890522" y="1205078"/>
            <a:ext cx="315983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Maintainability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17353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7" grpId="0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r="11068"/>
          <a:stretch/>
        </p:blipFill>
        <p:spPr>
          <a:xfrm>
            <a:off x="0" y="0"/>
            <a:ext cx="9144001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113851" y="535310"/>
            <a:ext cx="5030150" cy="933825"/>
          </a:xfrm>
          <a:prstGeom prst="rect">
            <a:avLst/>
          </a:prstGeom>
          <a:solidFill>
            <a:schemeClr val="tx1">
              <a:alpha val="77000"/>
            </a:schemeClr>
          </a:solidFill>
          <a:ln>
            <a:noFill/>
          </a:ln>
          <a:effectLst>
            <a:outerShdw blurRad="40000" dist="23000" dir="30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238095" y="712964"/>
            <a:ext cx="41793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2"/>
                </a:solidFill>
                <a:latin typeface="+mj-lt"/>
                <a:cs typeface="Verdana"/>
              </a:rPr>
              <a:t>Enter</a:t>
            </a:r>
            <a:r>
              <a:rPr lang="en-US" sz="3200" dirty="0" smtClean="0">
                <a:solidFill>
                  <a:schemeClr val="bg2"/>
                </a:solidFill>
                <a:latin typeface="Verdana"/>
                <a:cs typeface="Verdana"/>
              </a:rPr>
              <a:t> </a:t>
            </a:r>
            <a:r>
              <a:rPr lang="en-US" sz="3200" b="1" dirty="0" smtClean="0">
                <a:solidFill>
                  <a:srgbClr val="00D102"/>
                </a:solidFill>
                <a:latin typeface="Verdana"/>
                <a:cs typeface="Verdana"/>
              </a:rPr>
              <a:t>Spring Batch</a:t>
            </a:r>
            <a:endParaRPr lang="en-US" sz="3200" b="1" dirty="0">
              <a:solidFill>
                <a:srgbClr val="00D102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1804346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517" y="3048000"/>
            <a:ext cx="3810000" cy="381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1316" y="2160670"/>
            <a:ext cx="384131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3366FF"/>
                </a:solidFill>
              </a:rPr>
              <a:t>What </a:t>
            </a:r>
            <a:r>
              <a:rPr lang="en-US" sz="3200" dirty="0" smtClean="0"/>
              <a:t>is Spring Batch?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97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049" y="1083824"/>
            <a:ext cx="5811850" cy="20457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3314" y="3910546"/>
            <a:ext cx="4293314" cy="194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364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6728" y="120034"/>
            <a:ext cx="310734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08000"/>
                </a:solidFill>
              </a:rPr>
              <a:t>Features include:</a:t>
            </a:r>
            <a:endParaRPr lang="en-US" sz="3200" b="1" dirty="0">
              <a:solidFill>
                <a:srgbClr val="008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0522" y="1268502"/>
            <a:ext cx="463460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Chunk based processing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890522" y="1889269"/>
            <a:ext cx="313419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Declarative I/O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890522" y="2545196"/>
            <a:ext cx="559640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Start/Restart/Skip capabilities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890522" y="683726"/>
            <a:ext cx="48910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Transaction management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890522" y="3129972"/>
            <a:ext cx="533992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Scalability options including: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1297850" y="3714748"/>
            <a:ext cx="401904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Multithreaded steps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1297850" y="4299524"/>
            <a:ext cx="283923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Parallel steps</a:t>
            </a:r>
            <a:endParaRPr lang="en-U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1297850" y="5455120"/>
            <a:ext cx="258275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Partitioning</a:t>
            </a:r>
            <a:endParaRPr 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1297850" y="4877748"/>
            <a:ext cx="354456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Remote chunking</a:t>
            </a:r>
            <a:endParaRPr lang="en-US" sz="3200" dirty="0"/>
          </a:p>
        </p:txBody>
      </p:sp>
      <p:sp>
        <p:nvSpPr>
          <p:cNvPr id="14" name="TextBox 13"/>
          <p:cNvSpPr txBox="1"/>
          <p:nvPr/>
        </p:nvSpPr>
        <p:spPr>
          <a:xfrm>
            <a:off x="890522" y="6039896"/>
            <a:ext cx="553228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Web administration interface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480285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4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1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8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1" dur="indefinit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2" dur="indefinite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8" dur="indefinit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9" dur="indefinite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  <p:bldP spid="13" grpId="0"/>
      <p:bldP spid="13" grpId="1"/>
      <p:bldP spid="1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112762" y="1342573"/>
            <a:ext cx="5309809" cy="4269619"/>
            <a:chOff x="2068286" y="967619"/>
            <a:chExt cx="5309809" cy="426961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" name="Rectangle 4"/>
            <p:cNvSpPr/>
            <p:nvPr/>
          </p:nvSpPr>
          <p:spPr>
            <a:xfrm>
              <a:off x="2068286" y="967619"/>
              <a:ext cx="5309809" cy="4269619"/>
            </a:xfrm>
            <a:prstGeom prst="rect">
              <a:avLst/>
            </a:prstGeom>
            <a:solidFill>
              <a:srgbClr val="123EB1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2491619" y="2152953"/>
              <a:ext cx="4511524" cy="1427238"/>
            </a:xfrm>
            <a:prstGeom prst="rect">
              <a:avLst/>
            </a:prstGeom>
            <a:solidFill>
              <a:srgbClr val="F5CE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chemeClr val="tx1"/>
                  </a:solidFill>
                </a:rPr>
                <a:t>Core</a:t>
              </a:r>
              <a:endParaRPr lang="en-US" sz="3200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2491619" y="3580191"/>
              <a:ext cx="4511524" cy="1427238"/>
            </a:xfrm>
            <a:prstGeom prst="rect">
              <a:avLst/>
            </a:prstGeom>
            <a:solidFill>
              <a:srgbClr val="F97100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>
                  <a:solidFill>
                    <a:srgbClr val="000000"/>
                  </a:solidFill>
                </a:rPr>
                <a:t>Infrastructure</a:t>
              </a:r>
              <a:endParaRPr lang="en-US" sz="3200" dirty="0">
                <a:solidFill>
                  <a:srgbClr val="000000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689047" y="1342573"/>
              <a:ext cx="2072402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 smtClean="0">
                  <a:solidFill>
                    <a:schemeClr val="bg1"/>
                  </a:solidFill>
                </a:rPr>
                <a:t>Application</a:t>
              </a:r>
              <a:endParaRPr lang="en-US" sz="3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0722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74" y="792802"/>
            <a:ext cx="8436869" cy="528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604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35042" b="6600"/>
          <a:stretch/>
        </p:blipFill>
        <p:spPr>
          <a:xfrm>
            <a:off x="0" y="1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4877440"/>
            <a:ext cx="3925300" cy="692655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41105" y="4877441"/>
            <a:ext cx="258195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What is a </a:t>
            </a:r>
            <a:r>
              <a:rPr lang="en-US" sz="3200" b="1" dirty="0" smtClean="0">
                <a:solidFill>
                  <a:srgbClr val="3366FF"/>
                </a:solidFill>
              </a:rPr>
              <a:t>Job</a:t>
            </a:r>
            <a:r>
              <a:rPr lang="en-US" sz="3200" dirty="0" smtClean="0">
                <a:solidFill>
                  <a:schemeClr val="bg1"/>
                </a:solidFill>
              </a:rPr>
              <a:t>?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142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29881" y="4877440"/>
            <a:ext cx="4055181" cy="692655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41105" y="4877441"/>
            <a:ext cx="278213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What is a </a:t>
            </a:r>
            <a:r>
              <a:rPr lang="en-US" sz="3200" b="1" dirty="0" smtClean="0">
                <a:solidFill>
                  <a:srgbClr val="FF6600"/>
                </a:solidFill>
              </a:rPr>
              <a:t>Step</a:t>
            </a:r>
            <a:r>
              <a:rPr lang="en-US" sz="3200" dirty="0" smtClean="0">
                <a:solidFill>
                  <a:schemeClr val="bg1"/>
                </a:solidFill>
              </a:rPr>
              <a:t>?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378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639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1278"/>
          <a:stretch/>
        </p:blipFill>
        <p:spPr>
          <a:xfrm>
            <a:off x="0" y="1"/>
            <a:ext cx="9144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053411"/>
            <a:ext cx="4055181" cy="692655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4755" y="1053412"/>
            <a:ext cx="300755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What is an </a:t>
            </a:r>
            <a:r>
              <a:rPr lang="en-US" sz="3200" b="1" dirty="0" smtClean="0">
                <a:solidFill>
                  <a:srgbClr val="FF0000"/>
                </a:solidFill>
              </a:rPr>
              <a:t>Item</a:t>
            </a:r>
            <a:r>
              <a:rPr lang="en-US" sz="3200" dirty="0" smtClean="0">
                <a:solidFill>
                  <a:schemeClr val="bg1"/>
                </a:solidFill>
              </a:rPr>
              <a:t>?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149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342090"/>
            <a:ext cx="3925300" cy="6926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37037" y="1342091"/>
            <a:ext cx="309391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What is a </a:t>
            </a:r>
            <a:r>
              <a:rPr lang="en-US" sz="3200" b="1" dirty="0" smtClean="0">
                <a:solidFill>
                  <a:srgbClr val="FFFF00"/>
                </a:solidFill>
              </a:rPr>
              <a:t>Chunk</a:t>
            </a:r>
            <a:r>
              <a:rPr lang="en-US" sz="3200" dirty="0" smtClean="0">
                <a:solidFill>
                  <a:schemeClr val="bg1"/>
                </a:solidFill>
              </a:rPr>
              <a:t>?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225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1016000" y="1946588"/>
            <a:ext cx="2090615" cy="3426489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Rectangle 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" name="Rectangle 4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124324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Step1</a:t>
              </a:r>
              <a:endParaRPr lang="en-US" sz="20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591170" y="1946588"/>
            <a:ext cx="2090615" cy="3426489"/>
            <a:chOff x="359117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1" name="Rectangle 10"/>
            <p:cNvSpPr/>
            <p:nvPr/>
          </p:nvSpPr>
          <p:spPr>
            <a:xfrm>
              <a:off x="359117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8411" y="2595291"/>
              <a:ext cx="1681581" cy="2544917"/>
              <a:chOff x="381841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2" name="Rectangle 11"/>
              <p:cNvSpPr/>
              <p:nvPr/>
            </p:nvSpPr>
            <p:spPr>
              <a:xfrm>
                <a:off x="381841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381841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81841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381841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Step2</a:t>
              </a:r>
              <a:endParaRPr lang="en-US" sz="20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146800" y="1946588"/>
            <a:ext cx="2090615" cy="3426489"/>
            <a:chOff x="61468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7" name="Rectangle 16"/>
            <p:cNvSpPr/>
            <p:nvPr/>
          </p:nvSpPr>
          <p:spPr>
            <a:xfrm>
              <a:off x="61468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6374041" y="2595291"/>
              <a:ext cx="1681581" cy="2544917"/>
              <a:chOff x="63740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" name="Rectangle 17"/>
              <p:cNvSpPr/>
              <p:nvPr/>
            </p:nvSpPr>
            <p:spPr>
              <a:xfrm>
                <a:off x="63740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63740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3740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637404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Step3</a:t>
              </a:r>
              <a:endParaRPr lang="en-US" sz="2000" dirty="0"/>
            </a:p>
          </p:txBody>
        </p:sp>
      </p:grpSp>
      <p:cxnSp>
        <p:nvCxnSpPr>
          <p:cNvPr id="23" name="Straight Arrow Connector 22"/>
          <p:cNvCxnSpPr>
            <a:endCxn id="4" idx="1"/>
          </p:cNvCxnSpPr>
          <p:nvPr/>
        </p:nvCxnSpPr>
        <p:spPr>
          <a:xfrm>
            <a:off x="214923" y="3659833"/>
            <a:ext cx="801077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3"/>
            <a:endCxn id="11" idx="1"/>
          </p:cNvCxnSpPr>
          <p:nvPr/>
        </p:nvCxnSpPr>
        <p:spPr>
          <a:xfrm>
            <a:off x="3106615" y="3659833"/>
            <a:ext cx="484555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1" idx="3"/>
            <a:endCxn id="17" idx="1"/>
          </p:cNvCxnSpPr>
          <p:nvPr/>
        </p:nvCxnSpPr>
        <p:spPr>
          <a:xfrm>
            <a:off x="5681785" y="3659833"/>
            <a:ext cx="465015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16000" y="956007"/>
            <a:ext cx="74752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Job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120735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eb_RequestResponse (5)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26" t="11548" r="15666" b="78614"/>
          <a:stretch/>
        </p:blipFill>
        <p:spPr>
          <a:xfrm>
            <a:off x="309709" y="1188242"/>
            <a:ext cx="8524583" cy="4711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811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pter_2_Diagram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81" t="66996" r="1855" b="5331"/>
          <a:stretch/>
        </p:blipFill>
        <p:spPr>
          <a:xfrm>
            <a:off x="706499" y="1954843"/>
            <a:ext cx="7731003" cy="312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551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6728" y="547810"/>
            <a:ext cx="743364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08000"/>
                </a:solidFill>
              </a:rPr>
              <a:t>Declarative Item Reader/Writers Included:</a:t>
            </a:r>
            <a:endParaRPr lang="en-US" sz="3200" b="1" dirty="0">
              <a:solidFill>
                <a:srgbClr val="008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0522" y="1696278"/>
            <a:ext cx="13773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XML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890522" y="2317045"/>
            <a:ext cx="145424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JDBC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890522" y="2972972"/>
            <a:ext cx="122341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JPA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890522" y="1111502"/>
            <a:ext cx="208262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Flat Files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890522" y="3557748"/>
            <a:ext cx="228780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Hibernate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>
            <a:off x="890522" y="4142524"/>
            <a:ext cx="312136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Spring Services</a:t>
            </a:r>
            <a:endParaRPr lang="en-US" sz="3200" dirty="0"/>
          </a:p>
        </p:txBody>
      </p:sp>
      <p:sp>
        <p:nvSpPr>
          <p:cNvPr id="11" name="TextBox 10"/>
          <p:cNvSpPr txBox="1"/>
          <p:nvPr/>
        </p:nvSpPr>
        <p:spPr>
          <a:xfrm>
            <a:off x="890522" y="4720748"/>
            <a:ext cx="130035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JMS</a:t>
            </a:r>
            <a:endParaRPr lang="en-US" sz="3200" dirty="0"/>
          </a:p>
        </p:txBody>
      </p:sp>
      <p:sp>
        <p:nvSpPr>
          <p:cNvPr id="13" name="TextBox 12"/>
          <p:cNvSpPr txBox="1"/>
          <p:nvPr/>
        </p:nvSpPr>
        <p:spPr>
          <a:xfrm>
            <a:off x="890522" y="5298120"/>
            <a:ext cx="189026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Custom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896938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4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0" dur="indefinit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1" dur="indefinite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7" dur="indefinit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8" dur="indefinite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4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5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1016000" y="1946588"/>
            <a:ext cx="2090615" cy="3426489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Rectangle 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" name="Rectangle 4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124324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Step1</a:t>
              </a:r>
              <a:endParaRPr lang="en-US" sz="20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895970" y="2251388"/>
            <a:ext cx="2090615" cy="3426489"/>
            <a:chOff x="359117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3" name="Rectangle 42"/>
            <p:cNvSpPr/>
            <p:nvPr/>
          </p:nvSpPr>
          <p:spPr>
            <a:xfrm>
              <a:off x="359117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3818411" y="2595291"/>
              <a:ext cx="1681581" cy="2544917"/>
              <a:chOff x="381841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6" name="Rectangle 45"/>
              <p:cNvSpPr/>
              <p:nvPr/>
            </p:nvSpPr>
            <p:spPr>
              <a:xfrm>
                <a:off x="381841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81841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81841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45" name="TextBox 44"/>
            <p:cNvSpPr txBox="1"/>
            <p:nvPr/>
          </p:nvSpPr>
          <p:spPr>
            <a:xfrm>
              <a:off x="381841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Step2</a:t>
              </a:r>
              <a:endParaRPr lang="en-US" sz="20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743570" y="2098988"/>
            <a:ext cx="2090615" cy="3426489"/>
            <a:chOff x="359117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8" name="Rectangle 27"/>
            <p:cNvSpPr/>
            <p:nvPr/>
          </p:nvSpPr>
          <p:spPr>
            <a:xfrm>
              <a:off x="359117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3818411" y="2595291"/>
              <a:ext cx="1681581" cy="2544917"/>
              <a:chOff x="381841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9" name="Rectangle 38"/>
              <p:cNvSpPr/>
              <p:nvPr/>
            </p:nvSpPr>
            <p:spPr>
              <a:xfrm>
                <a:off x="381841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381841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381841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38" name="TextBox 37"/>
            <p:cNvSpPr txBox="1"/>
            <p:nvPr/>
          </p:nvSpPr>
          <p:spPr>
            <a:xfrm>
              <a:off x="381841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Step2</a:t>
              </a:r>
              <a:endParaRPr lang="en-US" sz="20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591170" y="1946588"/>
            <a:ext cx="2090615" cy="3426489"/>
            <a:chOff x="359117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1" name="Rectangle 10"/>
            <p:cNvSpPr/>
            <p:nvPr/>
          </p:nvSpPr>
          <p:spPr>
            <a:xfrm>
              <a:off x="359117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8411" y="2595291"/>
              <a:ext cx="1681581" cy="2544917"/>
              <a:chOff x="381841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2" name="Rectangle 11"/>
              <p:cNvSpPr/>
              <p:nvPr/>
            </p:nvSpPr>
            <p:spPr>
              <a:xfrm>
                <a:off x="381841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381841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81841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381841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Step2</a:t>
              </a:r>
              <a:endParaRPr lang="en-US" sz="20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146800" y="1946588"/>
            <a:ext cx="2090615" cy="3426489"/>
            <a:chOff x="61468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7" name="Rectangle 16"/>
            <p:cNvSpPr/>
            <p:nvPr/>
          </p:nvSpPr>
          <p:spPr>
            <a:xfrm>
              <a:off x="61468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6374041" y="2595291"/>
              <a:ext cx="1681581" cy="2544917"/>
              <a:chOff x="63740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" name="Rectangle 17"/>
              <p:cNvSpPr/>
              <p:nvPr/>
            </p:nvSpPr>
            <p:spPr>
              <a:xfrm>
                <a:off x="63740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63740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3740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637404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Step3</a:t>
              </a:r>
              <a:endParaRPr lang="en-US" sz="2000" dirty="0"/>
            </a:p>
          </p:txBody>
        </p:sp>
      </p:grpSp>
      <p:cxnSp>
        <p:nvCxnSpPr>
          <p:cNvPr id="23" name="Straight Arrow Connector 22"/>
          <p:cNvCxnSpPr>
            <a:endCxn id="4" idx="1"/>
          </p:cNvCxnSpPr>
          <p:nvPr/>
        </p:nvCxnSpPr>
        <p:spPr>
          <a:xfrm>
            <a:off x="214923" y="3659833"/>
            <a:ext cx="801077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3"/>
            <a:endCxn id="11" idx="1"/>
          </p:cNvCxnSpPr>
          <p:nvPr/>
        </p:nvCxnSpPr>
        <p:spPr>
          <a:xfrm>
            <a:off x="3106615" y="3659833"/>
            <a:ext cx="484555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1" idx="3"/>
            <a:endCxn id="17" idx="1"/>
          </p:cNvCxnSpPr>
          <p:nvPr/>
        </p:nvCxnSpPr>
        <p:spPr>
          <a:xfrm>
            <a:off x="5681785" y="3659833"/>
            <a:ext cx="465015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16000" y="956007"/>
            <a:ext cx="350729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MultiThreaded</a:t>
            </a:r>
            <a:r>
              <a:rPr lang="en-US" sz="3200" dirty="0" smtClean="0"/>
              <a:t> Step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24085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902078" y="2677790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Rectangle 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" name="Rectangle 4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1243241" y="2063022"/>
              <a:ext cx="5125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Step1</a:t>
              </a:r>
              <a:endParaRPr lang="en-US" sz="1100" dirty="0"/>
            </a:p>
          </p:txBody>
        </p:sp>
      </p:grpSp>
      <p:cxnSp>
        <p:nvCxnSpPr>
          <p:cNvPr id="23" name="Straight Arrow Connector 22"/>
          <p:cNvCxnSpPr>
            <a:endCxn id="4" idx="1"/>
          </p:cNvCxnSpPr>
          <p:nvPr/>
        </p:nvCxnSpPr>
        <p:spPr>
          <a:xfrm>
            <a:off x="101001" y="3743180"/>
            <a:ext cx="801077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3"/>
            <a:endCxn id="64" idx="1"/>
          </p:cNvCxnSpPr>
          <p:nvPr/>
        </p:nvCxnSpPr>
        <p:spPr>
          <a:xfrm flipV="1">
            <a:off x="2212183" y="2476194"/>
            <a:ext cx="1760912" cy="1266986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4" idx="3"/>
          </p:cNvCxnSpPr>
          <p:nvPr/>
        </p:nvCxnSpPr>
        <p:spPr>
          <a:xfrm>
            <a:off x="5283200" y="2476194"/>
            <a:ext cx="1705811" cy="122522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16000" y="956007"/>
            <a:ext cx="241865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Parallel Steps</a:t>
            </a:r>
            <a:endParaRPr lang="en-US" sz="3200" dirty="0"/>
          </a:p>
        </p:txBody>
      </p:sp>
      <p:grpSp>
        <p:nvGrpSpPr>
          <p:cNvPr id="49" name="Group 48"/>
          <p:cNvGrpSpPr/>
          <p:nvPr/>
        </p:nvGrpSpPr>
        <p:grpSpPr>
          <a:xfrm>
            <a:off x="3973095" y="4077369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0" name="Rectangle 49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Rectangle 52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1243241" y="2063022"/>
              <a:ext cx="936144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Step2b</a:t>
              </a:r>
              <a:endParaRPr lang="en-US" sz="11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989011" y="263602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7" name="Rectangle 56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0" name="Rectangle 59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9" name="TextBox 58"/>
            <p:cNvSpPr txBox="1"/>
            <p:nvPr/>
          </p:nvSpPr>
          <p:spPr>
            <a:xfrm>
              <a:off x="1243241" y="2063022"/>
              <a:ext cx="817876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Step3</a:t>
              </a:r>
              <a:endParaRPr lang="en-US" sz="1100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3973095" y="141080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64" name="Rectangle 6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7" name="Rectangle 66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1243241" y="2063022"/>
              <a:ext cx="929070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Step2a</a:t>
              </a:r>
              <a:endParaRPr lang="en-US" sz="1100" dirty="0"/>
            </a:p>
          </p:txBody>
        </p:sp>
      </p:grpSp>
      <p:cxnSp>
        <p:nvCxnSpPr>
          <p:cNvPr id="10" name="Straight Arrow Connector 9"/>
          <p:cNvCxnSpPr>
            <a:stCxn id="4" idx="3"/>
            <a:endCxn id="50" idx="1"/>
          </p:cNvCxnSpPr>
          <p:nvPr/>
        </p:nvCxnSpPr>
        <p:spPr>
          <a:xfrm>
            <a:off x="2212183" y="3743180"/>
            <a:ext cx="1760912" cy="1399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50" idx="3"/>
            <a:endCxn id="57" idx="1"/>
          </p:cNvCxnSpPr>
          <p:nvPr/>
        </p:nvCxnSpPr>
        <p:spPr>
          <a:xfrm flipV="1">
            <a:off x="5283200" y="3701414"/>
            <a:ext cx="1705811" cy="14413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5703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902078" y="1417438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Rectangle 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" name="Rectangle 4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1243241" y="2063022"/>
              <a:ext cx="5125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Step1</a:t>
              </a:r>
              <a:endParaRPr lang="en-US" sz="1100" dirty="0"/>
            </a:p>
          </p:txBody>
        </p:sp>
      </p:grpSp>
      <p:cxnSp>
        <p:nvCxnSpPr>
          <p:cNvPr id="23" name="Straight Arrow Connector 22"/>
          <p:cNvCxnSpPr>
            <a:endCxn id="4" idx="1"/>
          </p:cNvCxnSpPr>
          <p:nvPr/>
        </p:nvCxnSpPr>
        <p:spPr>
          <a:xfrm>
            <a:off x="101001" y="2482828"/>
            <a:ext cx="801077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3"/>
            <a:endCxn id="64" idx="1"/>
          </p:cNvCxnSpPr>
          <p:nvPr/>
        </p:nvCxnSpPr>
        <p:spPr>
          <a:xfrm flipV="1">
            <a:off x="2212183" y="2476194"/>
            <a:ext cx="1760912" cy="6634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4" idx="3"/>
            <a:endCxn id="57" idx="1"/>
          </p:cNvCxnSpPr>
          <p:nvPr/>
        </p:nvCxnSpPr>
        <p:spPr>
          <a:xfrm>
            <a:off x="5283200" y="2476194"/>
            <a:ext cx="1591889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25555" y="657100"/>
            <a:ext cx="314541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Remote Chunking</a:t>
            </a:r>
            <a:endParaRPr lang="en-US" sz="3200" dirty="0"/>
          </a:p>
        </p:txBody>
      </p:sp>
      <p:grpSp>
        <p:nvGrpSpPr>
          <p:cNvPr id="49" name="Group 48"/>
          <p:cNvGrpSpPr/>
          <p:nvPr/>
        </p:nvGrpSpPr>
        <p:grpSpPr>
          <a:xfrm>
            <a:off x="3981349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0" name="Rectangle 49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Rectangle 52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1243241" y="2063022"/>
              <a:ext cx="929070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Step2a</a:t>
              </a:r>
              <a:endParaRPr lang="en-US" sz="11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875089" y="141080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7" name="Rectangle 56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0" name="Rectangle 59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9" name="TextBox 58"/>
            <p:cNvSpPr txBox="1"/>
            <p:nvPr/>
          </p:nvSpPr>
          <p:spPr>
            <a:xfrm>
              <a:off x="1243241" y="2063022"/>
              <a:ext cx="817876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Step3</a:t>
              </a:r>
              <a:endParaRPr lang="en-US" sz="1100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3973095" y="141080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64" name="Rectangle 6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7" name="Rectangle 66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1243241" y="2063022"/>
              <a:ext cx="817876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</a:t>
              </a:r>
              <a:endParaRPr lang="en-US" sz="11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067223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39" name="Rectangle 38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2" name="Rectangle 41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1243241" y="2063022"/>
              <a:ext cx="929070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Step2a</a:t>
              </a:r>
              <a:endParaRPr lang="en-US" sz="11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5922210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6" name="Rectangle 45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0" name="Rectangle 69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1243241" y="2063022"/>
              <a:ext cx="929070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Step2a</a:t>
              </a:r>
              <a:endParaRPr lang="en-US" sz="1100" dirty="0"/>
            </a:p>
          </p:txBody>
        </p:sp>
      </p:grpSp>
      <p:cxnSp>
        <p:nvCxnSpPr>
          <p:cNvPr id="9" name="Elbow Connector 8"/>
          <p:cNvCxnSpPr>
            <a:stCxn id="64" idx="2"/>
            <a:endCxn id="39" idx="0"/>
          </p:cNvCxnSpPr>
          <p:nvPr/>
        </p:nvCxnSpPr>
        <p:spPr>
          <a:xfrm rot="5400000">
            <a:off x="3300376" y="2963484"/>
            <a:ext cx="749673" cy="1905872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64" idx="2"/>
            <a:endCxn id="50" idx="0"/>
          </p:cNvCxnSpPr>
          <p:nvPr/>
        </p:nvCxnSpPr>
        <p:spPr>
          <a:xfrm rot="16200000" flipH="1">
            <a:off x="4257439" y="3912293"/>
            <a:ext cx="749673" cy="8254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64" idx="2"/>
            <a:endCxn id="46" idx="0"/>
          </p:cNvCxnSpPr>
          <p:nvPr/>
        </p:nvCxnSpPr>
        <p:spPr>
          <a:xfrm rot="16200000" flipH="1">
            <a:off x="5227869" y="2941862"/>
            <a:ext cx="749673" cy="1949115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235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902078" y="1417438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Rectangle 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" name="Rectangle 4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1243241" y="2063022"/>
              <a:ext cx="5125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Step1</a:t>
              </a:r>
              <a:endParaRPr lang="en-US" sz="1100" dirty="0"/>
            </a:p>
          </p:txBody>
        </p:sp>
      </p:grpSp>
      <p:cxnSp>
        <p:nvCxnSpPr>
          <p:cNvPr id="23" name="Straight Arrow Connector 22"/>
          <p:cNvCxnSpPr>
            <a:endCxn id="4" idx="1"/>
          </p:cNvCxnSpPr>
          <p:nvPr/>
        </p:nvCxnSpPr>
        <p:spPr>
          <a:xfrm>
            <a:off x="101001" y="2482828"/>
            <a:ext cx="801077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3"/>
            <a:endCxn id="64" idx="1"/>
          </p:cNvCxnSpPr>
          <p:nvPr/>
        </p:nvCxnSpPr>
        <p:spPr>
          <a:xfrm flipV="1">
            <a:off x="2212183" y="2476194"/>
            <a:ext cx="1760912" cy="6634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4" idx="3"/>
            <a:endCxn id="57" idx="1"/>
          </p:cNvCxnSpPr>
          <p:nvPr/>
        </p:nvCxnSpPr>
        <p:spPr>
          <a:xfrm>
            <a:off x="5283200" y="2476194"/>
            <a:ext cx="1591889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25555" y="657100"/>
            <a:ext cx="212850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Partitioning</a:t>
            </a:r>
            <a:endParaRPr lang="en-US" sz="3200" dirty="0"/>
          </a:p>
        </p:txBody>
      </p:sp>
      <p:grpSp>
        <p:nvGrpSpPr>
          <p:cNvPr id="49" name="Group 48"/>
          <p:cNvGrpSpPr/>
          <p:nvPr/>
        </p:nvGrpSpPr>
        <p:grpSpPr>
          <a:xfrm>
            <a:off x="3981349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0" name="Rectangle 49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Rectangle 52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1243241" y="2063022"/>
              <a:ext cx="885364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Slave2</a:t>
              </a:r>
              <a:endParaRPr lang="en-US" sz="11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875089" y="141080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7" name="Rectangle 56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0" name="Rectangle 59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9" name="TextBox 58"/>
            <p:cNvSpPr txBox="1"/>
            <p:nvPr/>
          </p:nvSpPr>
          <p:spPr>
            <a:xfrm>
              <a:off x="1243241" y="2063022"/>
              <a:ext cx="817876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Step3</a:t>
              </a:r>
              <a:endParaRPr lang="en-US" sz="1100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3973095" y="141080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64" name="Rectangle 6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243241" y="2063022"/>
              <a:ext cx="949534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Master</a:t>
              </a:r>
              <a:endParaRPr lang="en-US" sz="11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067223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39" name="Rectangle 38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2" name="Rectangle 41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1243241" y="2063022"/>
              <a:ext cx="885364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Slave1</a:t>
              </a:r>
              <a:endParaRPr lang="en-US" sz="11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5922210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6" name="Rectangle 45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0" name="Rectangle 69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1243241" y="2063022"/>
              <a:ext cx="885364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Slave3</a:t>
              </a:r>
              <a:endParaRPr lang="en-US" sz="1100" dirty="0"/>
            </a:p>
          </p:txBody>
        </p:sp>
      </p:grpSp>
      <p:cxnSp>
        <p:nvCxnSpPr>
          <p:cNvPr id="9" name="Elbow Connector 8"/>
          <p:cNvCxnSpPr>
            <a:stCxn id="64" idx="2"/>
            <a:endCxn id="39" idx="0"/>
          </p:cNvCxnSpPr>
          <p:nvPr/>
        </p:nvCxnSpPr>
        <p:spPr>
          <a:xfrm rot="5400000">
            <a:off x="3300376" y="2963484"/>
            <a:ext cx="749673" cy="1905872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64" idx="2"/>
            <a:endCxn id="50" idx="0"/>
          </p:cNvCxnSpPr>
          <p:nvPr/>
        </p:nvCxnSpPr>
        <p:spPr>
          <a:xfrm rot="16200000" flipH="1">
            <a:off x="4257439" y="3912293"/>
            <a:ext cx="749673" cy="8254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64" idx="2"/>
            <a:endCxn id="46" idx="0"/>
          </p:cNvCxnSpPr>
          <p:nvPr/>
        </p:nvCxnSpPr>
        <p:spPr>
          <a:xfrm rot="16200000" flipH="1">
            <a:off x="5227869" y="2941862"/>
            <a:ext cx="749673" cy="1949115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3677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852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706" y="946149"/>
            <a:ext cx="7668188" cy="461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9005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6728" y="547810"/>
            <a:ext cx="438273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08000"/>
                </a:solidFill>
              </a:rPr>
              <a:t>What Spring Batch is not</a:t>
            </a:r>
            <a:endParaRPr lang="en-US" sz="3200" b="1" dirty="0">
              <a:solidFill>
                <a:srgbClr val="008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0522" y="1696278"/>
            <a:ext cx="555793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Lightweight….or heavyweight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890522" y="2317045"/>
            <a:ext cx="290335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A silver bullet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890522" y="1111502"/>
            <a:ext cx="258275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A scheduler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288477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2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3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8" grpId="0"/>
      <p:bldP spid="8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517" y="3048000"/>
            <a:ext cx="3810000" cy="381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1316" y="2160670"/>
            <a:ext cx="51637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3366FF"/>
                </a:solidFill>
              </a:rPr>
              <a:t>How </a:t>
            </a:r>
            <a:r>
              <a:rPr lang="en-US" sz="3200" dirty="0" smtClean="0"/>
              <a:t>does Spring Batch work?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59289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251158" y="912487"/>
            <a:ext cx="440537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Pray to demo gods now…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24647"/>
            <a:ext cx="81280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929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535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347830"/>
            <a:ext cx="8128000" cy="609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73006" y="1572902"/>
            <a:ext cx="243167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chemeClr val="tx2"/>
                </a:solidFill>
              </a:rPr>
              <a:t>What’s next?</a:t>
            </a:r>
          </a:p>
        </p:txBody>
      </p:sp>
    </p:spTree>
    <p:extLst>
      <p:ext uri="{BB962C8B-B14F-4D97-AF65-F5344CB8AC3E}">
        <p14:creationId xmlns:p14="http://schemas.microsoft.com/office/powerpoint/2010/main" val="51940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 rot="20750715">
            <a:off x="124747" y="-31587"/>
            <a:ext cx="11114907" cy="7654118"/>
            <a:chOff x="0" y="228600"/>
            <a:chExt cx="9144000" cy="638916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28600"/>
              <a:ext cx="9144000" cy="6389160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/>
            <a:srcRect b="12877"/>
            <a:stretch/>
          </p:blipFill>
          <p:spPr>
            <a:xfrm>
              <a:off x="1515280" y="1731693"/>
              <a:ext cx="7260420" cy="425688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391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1790" y="668421"/>
            <a:ext cx="35569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F702"/>
                </a:solidFill>
              </a:rPr>
              <a:t>Images provided by:</a:t>
            </a:r>
            <a:endParaRPr lang="en-US" sz="3200" dirty="0">
              <a:solidFill>
                <a:srgbClr val="00F702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38773" y="4202331"/>
            <a:ext cx="3826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Koyota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www.flickr.com</a:t>
            </a:r>
            <a:r>
              <a:rPr lang="en-US" dirty="0">
                <a:solidFill>
                  <a:schemeClr val="bg1"/>
                </a:solidFill>
              </a:rPr>
              <a:t>/people/</a:t>
            </a:r>
            <a:r>
              <a:rPr lang="en-US" dirty="0" err="1">
                <a:solidFill>
                  <a:schemeClr val="bg1"/>
                </a:solidFill>
              </a:rPr>
              <a:t>tanack</a:t>
            </a:r>
            <a:r>
              <a:rPr lang="en-US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238773" y="1804737"/>
            <a:ext cx="43781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Amy Barker</a:t>
            </a:r>
          </a:p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www.flickr.com</a:t>
            </a:r>
            <a:r>
              <a:rPr lang="en-US" dirty="0">
                <a:solidFill>
                  <a:schemeClr val="bg1"/>
                </a:solidFill>
              </a:rPr>
              <a:t>/people/gadgetgirl70/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82315" y="5416533"/>
            <a:ext cx="40470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Carl A</a:t>
            </a:r>
          </a:p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www.flickr.com</a:t>
            </a:r>
            <a:r>
              <a:rPr lang="en-US" dirty="0">
                <a:solidFill>
                  <a:schemeClr val="bg1"/>
                </a:solidFill>
              </a:rPr>
              <a:t>/people/</a:t>
            </a:r>
            <a:r>
              <a:rPr lang="en-US" dirty="0" err="1">
                <a:solidFill>
                  <a:schemeClr val="bg1"/>
                </a:solidFill>
              </a:rPr>
              <a:t>lastbeats</a:t>
            </a:r>
            <a:r>
              <a:rPr lang="en-US" dirty="0">
                <a:solidFill>
                  <a:schemeClr val="bg1"/>
                </a:solidFill>
              </a:rPr>
              <a:t>/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75369" y="2909669"/>
            <a:ext cx="38523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j</a:t>
            </a:r>
            <a:r>
              <a:rPr lang="en-US" dirty="0" smtClean="0">
                <a:solidFill>
                  <a:schemeClr val="bg1"/>
                </a:solidFill>
              </a:rPr>
              <a:t>p1958</a:t>
            </a:r>
          </a:p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www.flickr.com</a:t>
            </a:r>
            <a:r>
              <a:rPr lang="en-US" dirty="0">
                <a:solidFill>
                  <a:schemeClr val="bg1"/>
                </a:solidFill>
              </a:rPr>
              <a:t>/people/jp1958/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-562819" y="2020242"/>
            <a:ext cx="39805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judepics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http://</a:t>
            </a:r>
            <a:r>
              <a:rPr lang="en-US" dirty="0" err="1">
                <a:solidFill>
                  <a:schemeClr val="bg1"/>
                </a:solidFill>
              </a:rPr>
              <a:t>www.flickr.com</a:t>
            </a:r>
            <a:r>
              <a:rPr lang="en-US" dirty="0" smtClean="0">
                <a:solidFill>
                  <a:schemeClr val="bg1"/>
                </a:solidFill>
              </a:rPr>
              <a:t>/people/</a:t>
            </a:r>
            <a:r>
              <a:rPr lang="en-US" dirty="0" err="1">
                <a:solidFill>
                  <a:schemeClr val="bg1"/>
                </a:solidFill>
              </a:rPr>
              <a:t>judepics</a:t>
            </a:r>
            <a:r>
              <a:rPr lang="en-US" dirty="0" smtClean="0">
                <a:solidFill>
                  <a:schemeClr val="bg1"/>
                </a:solidFill>
              </a:rPr>
              <a:t>/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212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517" y="3048000"/>
            <a:ext cx="3810000" cy="381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1316" y="2160670"/>
            <a:ext cx="453802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3366FF"/>
                </a:solidFill>
              </a:rPr>
              <a:t>What</a:t>
            </a:r>
            <a:r>
              <a:rPr lang="en-US" sz="3200" dirty="0" smtClean="0">
                <a:solidFill>
                  <a:srgbClr val="3366FF"/>
                </a:solidFill>
              </a:rPr>
              <a:t> </a:t>
            </a:r>
            <a:r>
              <a:rPr lang="en-US" sz="3200" dirty="0" smtClean="0"/>
              <a:t>is batch processing?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73846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517" y="3048000"/>
            <a:ext cx="3810000" cy="381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1316" y="2160670"/>
            <a:ext cx="384131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3366FF"/>
                </a:solidFill>
              </a:rPr>
              <a:t>What </a:t>
            </a:r>
            <a:r>
              <a:rPr lang="en-US" sz="3200" dirty="0" smtClean="0"/>
              <a:t>is Spring Batch?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64078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517" y="3048000"/>
            <a:ext cx="3810000" cy="3810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1316" y="2160670"/>
            <a:ext cx="51637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3366FF"/>
                </a:solidFill>
              </a:rPr>
              <a:t>How </a:t>
            </a:r>
            <a:r>
              <a:rPr lang="en-US" sz="3200" dirty="0" smtClean="0"/>
              <a:t>does Spring Batch work?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4598451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1042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5894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81331" y="1434118"/>
            <a:ext cx="712971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D69827"/>
                </a:solidFill>
              </a:rPr>
              <a:t>Batch processing</a:t>
            </a:r>
            <a:r>
              <a:rPr lang="en-US" sz="3200" dirty="0"/>
              <a:t>, </a:t>
            </a:r>
            <a:r>
              <a:rPr lang="en-US" sz="3200" dirty="0" smtClean="0"/>
              <a:t>… </a:t>
            </a:r>
            <a:r>
              <a:rPr lang="en-US" sz="3200" dirty="0"/>
              <a:t>is defined as the processing of data </a:t>
            </a:r>
            <a:r>
              <a:rPr lang="en-US" sz="3200" b="1" dirty="0">
                <a:solidFill>
                  <a:srgbClr val="800000"/>
                </a:solidFill>
              </a:rPr>
              <a:t>without interaction or</a:t>
            </a:r>
            <a:r>
              <a:rPr lang="en-US" sz="3200" dirty="0">
                <a:solidFill>
                  <a:srgbClr val="800000"/>
                </a:solidFill>
              </a:rPr>
              <a:t> </a:t>
            </a:r>
            <a:r>
              <a:rPr lang="en-US" sz="3200" b="1" dirty="0" smtClean="0">
                <a:solidFill>
                  <a:srgbClr val="800000"/>
                </a:solidFill>
              </a:rPr>
              <a:t>interruption</a:t>
            </a:r>
            <a:r>
              <a:rPr lang="en-US" sz="3200" dirty="0" smtClean="0"/>
              <a:t>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185" y="2579530"/>
            <a:ext cx="35179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324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10470"/>
          <a:stretch/>
        </p:blipFill>
        <p:spPr>
          <a:xfrm>
            <a:off x="-61526" y="0"/>
            <a:ext cx="9205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888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2376</TotalTime>
  <Words>599</Words>
  <Application>Microsoft Macintosh PowerPoint</Application>
  <PresentationFormat>On-screen Show (4:3)</PresentationFormat>
  <Paragraphs>203</Paragraphs>
  <Slides>37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T Minella</dc:creator>
  <cp:lastModifiedBy>Michael Minella</cp:lastModifiedBy>
  <cp:revision>136</cp:revision>
  <dcterms:created xsi:type="dcterms:W3CDTF">2011-06-09T14:19:56Z</dcterms:created>
  <dcterms:modified xsi:type="dcterms:W3CDTF">2012-02-12T00:27:58Z</dcterms:modified>
</cp:coreProperties>
</file>